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x-wav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revisionInfo.xml" ContentType="application/vnd.ms-powerpoint.revisioninfo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67" r:id="rId1"/>
  </p:sldMasterIdLst>
  <p:sldIdLst>
    <p:sldId id="518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2" r:id="rId16"/>
    <p:sldId id="273" r:id="rId17"/>
    <p:sldId id="271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7BAA313-7391-4745-BF6C-21CE9124E3A3}" v="4" dt="2021-08-09T07:22:07.811"/>
  </p1510:revLst>
</p1510:revInfo>
</file>

<file path=ppt/tableStyles.xml><?xml version="1.0" encoding="utf-8"?>
<a:tblStyleLst xmlns:a="http://schemas.openxmlformats.org/drawingml/2006/main" def="{5C22544A-7EE6-4342-B048-85BDC9FD1C3A}">
  <a:tblStyle styleId="{125E5076-3810-47DD-B79F-674D7AD40C01}" styleName="深色样式 1 - 强调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无样式，网格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1" autoAdjust="0"/>
    <p:restoredTop sz="94660"/>
  </p:normalViewPr>
  <p:slideViewPr>
    <p:cSldViewPr snapToGrid="0">
      <p:cViewPr varScale="1">
        <p:scale>
          <a:sx n="72" d="100"/>
          <a:sy n="72" d="100"/>
        </p:scale>
        <p:origin x="618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8" Type="http://schemas.microsoft.com/office/2015/10/relationships/revisionInfo" Target="revisionInfo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Relationship Id="rId27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asil Phạm" userId="72956dafe1aa49c0" providerId="LiveId" clId="{77BAA313-7391-4745-BF6C-21CE9124E3A3}"/>
    <pc:docChg chg="undo custSel addSld modSld modMainMaster">
      <pc:chgData name="Nasil Phạm" userId="72956dafe1aa49c0" providerId="LiveId" clId="{77BAA313-7391-4745-BF6C-21CE9124E3A3}" dt="2021-08-10T00:54:30.099" v="45" actId="1076"/>
      <pc:docMkLst>
        <pc:docMk/>
      </pc:docMkLst>
      <pc:sldChg chg="modSp mod">
        <pc:chgData name="Nasil Phạm" userId="72956dafe1aa49c0" providerId="LiveId" clId="{77BAA313-7391-4745-BF6C-21CE9124E3A3}" dt="2021-08-10T00:54:21.309" v="42" actId="1076"/>
        <pc:sldMkLst>
          <pc:docMk/>
          <pc:sldMk cId="0" sldId="258"/>
        </pc:sldMkLst>
        <pc:graphicFrameChg chg="mod modGraphic">
          <ac:chgData name="Nasil Phạm" userId="72956dafe1aa49c0" providerId="LiveId" clId="{77BAA313-7391-4745-BF6C-21CE9124E3A3}" dt="2021-08-10T00:54:21.309" v="42" actId="1076"/>
          <ac:graphicFrameMkLst>
            <pc:docMk/>
            <pc:sldMk cId="0" sldId="258"/>
            <ac:graphicFrameMk id="5" creationId="{00000000-0000-0000-0000-000000000000}"/>
          </ac:graphicFrameMkLst>
        </pc:graphicFrameChg>
      </pc:sldChg>
      <pc:sldChg chg="modSp mod">
        <pc:chgData name="Nasil Phạm" userId="72956dafe1aa49c0" providerId="LiveId" clId="{77BAA313-7391-4745-BF6C-21CE9124E3A3}" dt="2021-08-10T00:54:30.099" v="45" actId="1076"/>
        <pc:sldMkLst>
          <pc:docMk/>
          <pc:sldMk cId="0" sldId="260"/>
        </pc:sldMkLst>
        <pc:picChg chg="mod">
          <ac:chgData name="Nasil Phạm" userId="72956dafe1aa49c0" providerId="LiveId" clId="{77BAA313-7391-4745-BF6C-21CE9124E3A3}" dt="2021-08-10T00:54:30.099" v="45" actId="1076"/>
          <ac:picMkLst>
            <pc:docMk/>
            <pc:sldMk cId="0" sldId="260"/>
            <ac:picMk id="4" creationId="{00000000-0000-0000-0000-000000000000}"/>
          </ac:picMkLst>
        </pc:picChg>
      </pc:sldChg>
      <pc:sldChg chg="add">
        <pc:chgData name="Nasil Phạm" userId="72956dafe1aa49c0" providerId="LiveId" clId="{77BAA313-7391-4745-BF6C-21CE9124E3A3}" dt="2021-08-09T07:20:52.322" v="0"/>
        <pc:sldMkLst>
          <pc:docMk/>
          <pc:sldMk cId="1510731552" sldId="517"/>
        </pc:sldMkLst>
      </pc:sldChg>
      <pc:sldChg chg="addSp delSp modSp new mod">
        <pc:chgData name="Nasil Phạm" userId="72956dafe1aa49c0" providerId="LiveId" clId="{77BAA313-7391-4745-BF6C-21CE9124E3A3}" dt="2021-08-09T07:21:16.438" v="5"/>
        <pc:sldMkLst>
          <pc:docMk/>
          <pc:sldMk cId="292589795" sldId="518"/>
        </pc:sldMkLst>
        <pc:spChg chg="del">
          <ac:chgData name="Nasil Phạm" userId="72956dafe1aa49c0" providerId="LiveId" clId="{77BAA313-7391-4745-BF6C-21CE9124E3A3}" dt="2021-08-09T07:20:58.921" v="3" actId="478"/>
          <ac:spMkLst>
            <pc:docMk/>
            <pc:sldMk cId="292589795" sldId="518"/>
            <ac:spMk id="2" creationId="{D081DC1D-C10B-43F3-9974-30A8D46BE142}"/>
          </ac:spMkLst>
        </pc:spChg>
        <pc:spChg chg="del">
          <ac:chgData name="Nasil Phạm" userId="72956dafe1aa49c0" providerId="LiveId" clId="{77BAA313-7391-4745-BF6C-21CE9124E3A3}" dt="2021-08-09T07:20:58.181" v="2" actId="478"/>
          <ac:spMkLst>
            <pc:docMk/>
            <pc:sldMk cId="292589795" sldId="518"/>
            <ac:spMk id="3" creationId="{2728B6C5-5574-44F1-826D-D9EEC1073022}"/>
          </ac:spMkLst>
        </pc:spChg>
        <pc:spChg chg="del">
          <ac:chgData name="Nasil Phạm" userId="72956dafe1aa49c0" providerId="LiveId" clId="{77BAA313-7391-4745-BF6C-21CE9124E3A3}" dt="2021-08-09T07:20:59.711" v="4" actId="478"/>
          <ac:spMkLst>
            <pc:docMk/>
            <pc:sldMk cId="292589795" sldId="518"/>
            <ac:spMk id="4" creationId="{CD24A342-277E-41BF-8395-D4ED2B6F5B84}"/>
          </ac:spMkLst>
        </pc:spChg>
        <pc:spChg chg="add mod">
          <ac:chgData name="Nasil Phạm" userId="72956dafe1aa49c0" providerId="LiveId" clId="{77BAA313-7391-4745-BF6C-21CE9124E3A3}" dt="2021-08-09T07:21:16.438" v="5"/>
          <ac:spMkLst>
            <pc:docMk/>
            <pc:sldMk cId="292589795" sldId="518"/>
            <ac:spMk id="7" creationId="{277304D9-7310-4C31-A10B-28B99826213D}"/>
          </ac:spMkLst>
        </pc:spChg>
        <pc:spChg chg="add mod">
          <ac:chgData name="Nasil Phạm" userId="72956dafe1aa49c0" providerId="LiveId" clId="{77BAA313-7391-4745-BF6C-21CE9124E3A3}" dt="2021-08-09T07:21:16.438" v="5"/>
          <ac:spMkLst>
            <pc:docMk/>
            <pc:sldMk cId="292589795" sldId="518"/>
            <ac:spMk id="8" creationId="{EA428F4D-9E1B-4A38-80DC-ECA01FEBA0D6}"/>
          </ac:spMkLst>
        </pc:spChg>
        <pc:spChg chg="add mod">
          <ac:chgData name="Nasil Phạm" userId="72956dafe1aa49c0" providerId="LiveId" clId="{77BAA313-7391-4745-BF6C-21CE9124E3A3}" dt="2021-08-09T07:21:16.438" v="5"/>
          <ac:spMkLst>
            <pc:docMk/>
            <pc:sldMk cId="292589795" sldId="518"/>
            <ac:spMk id="9" creationId="{F810C30C-DC88-4E56-A268-E6D1E24C24A0}"/>
          </ac:spMkLst>
        </pc:spChg>
        <pc:picChg chg="add mod">
          <ac:chgData name="Nasil Phạm" userId="72956dafe1aa49c0" providerId="LiveId" clId="{77BAA313-7391-4745-BF6C-21CE9124E3A3}" dt="2021-08-09T07:21:16.438" v="5"/>
          <ac:picMkLst>
            <pc:docMk/>
            <pc:sldMk cId="292589795" sldId="518"/>
            <ac:picMk id="5" creationId="{344DB7AD-BF22-48C8-AA30-7F88EF149C19}"/>
          </ac:picMkLst>
        </pc:picChg>
        <pc:picChg chg="add mod">
          <ac:chgData name="Nasil Phạm" userId="72956dafe1aa49c0" providerId="LiveId" clId="{77BAA313-7391-4745-BF6C-21CE9124E3A3}" dt="2021-08-09T07:21:16.438" v="5"/>
          <ac:picMkLst>
            <pc:docMk/>
            <pc:sldMk cId="292589795" sldId="518"/>
            <ac:picMk id="6" creationId="{171E975D-035A-4FB6-B5F9-EA2DBE002601}"/>
          </ac:picMkLst>
        </pc:picChg>
      </pc:sldChg>
      <pc:sldChg chg="new">
        <pc:chgData name="Nasil Phạm" userId="72956dafe1aa49c0" providerId="LiveId" clId="{77BAA313-7391-4745-BF6C-21CE9124E3A3}" dt="2021-08-09T07:21:52.982" v="38" actId="680"/>
        <pc:sldMkLst>
          <pc:docMk/>
          <pc:sldMk cId="1545548636" sldId="519"/>
        </pc:sldMkLst>
      </pc:sldChg>
      <pc:sldMasterChg chg="addSp modSp mod modSldLayout">
        <pc:chgData name="Nasil Phạm" userId="72956dafe1aa49c0" providerId="LiveId" clId="{77BAA313-7391-4745-BF6C-21CE9124E3A3}" dt="2021-08-09T07:22:11.233" v="40" actId="1076"/>
        <pc:sldMasterMkLst>
          <pc:docMk/>
          <pc:sldMasterMk cId="0" sldId="2147483648"/>
        </pc:sldMasterMkLst>
        <pc:spChg chg="add mod">
          <ac:chgData name="Nasil Phạm" userId="72956dafe1aa49c0" providerId="LiveId" clId="{77BAA313-7391-4745-BF6C-21CE9124E3A3}" dt="2021-08-09T07:22:11.233" v="40" actId="1076"/>
          <ac:spMkLst>
            <pc:docMk/>
            <pc:sldMasterMk cId="0" sldId="2147483648"/>
            <ac:spMk id="8" creationId="{05B92028-EB60-49C1-9BB5-756C402758CD}"/>
          </ac:spMkLst>
        </pc:spChg>
        <pc:picChg chg="add mod">
          <ac:chgData name="Nasil Phạm" userId="72956dafe1aa49c0" providerId="LiveId" clId="{77BAA313-7391-4745-BF6C-21CE9124E3A3}" dt="2021-08-09T07:22:07.811" v="39"/>
          <ac:picMkLst>
            <pc:docMk/>
            <pc:sldMasterMk cId="0" sldId="2147483648"/>
            <ac:picMk id="7" creationId="{DF292FB1-696C-473C-9302-481A6733F767}"/>
          </ac:picMkLst>
        </pc:picChg>
        <pc:picChg chg="add mod">
          <ac:chgData name="Nasil Phạm" userId="72956dafe1aa49c0" providerId="LiveId" clId="{77BAA313-7391-4745-BF6C-21CE9124E3A3}" dt="2021-08-09T07:22:07.811" v="39"/>
          <ac:picMkLst>
            <pc:docMk/>
            <pc:sldMasterMk cId="0" sldId="2147483648"/>
            <ac:picMk id="9" creationId="{0DBF2AAC-A988-41DE-A3E5-059B0377DC18}"/>
          </ac:picMkLst>
        </pc:picChg>
        <pc:sldLayoutChg chg="modSp mod">
          <pc:chgData name="Nasil Phạm" userId="72956dafe1aa49c0" providerId="LiveId" clId="{77BAA313-7391-4745-BF6C-21CE9124E3A3}" dt="2021-08-09T07:21:47.680" v="37" actId="20577"/>
          <pc:sldLayoutMkLst>
            <pc:docMk/>
            <pc:sldMasterMk cId="0" sldId="2147483648"/>
            <pc:sldLayoutMk cId="1492679596" sldId="2147483661"/>
          </pc:sldLayoutMkLst>
          <pc:spChg chg="mod">
            <ac:chgData name="Nasil Phạm" userId="72956dafe1aa49c0" providerId="LiveId" clId="{77BAA313-7391-4745-BF6C-21CE9124E3A3}" dt="2021-08-09T07:21:41.322" v="23" actId="20577"/>
            <ac:spMkLst>
              <pc:docMk/>
              <pc:sldMasterMk cId="0" sldId="2147483648"/>
              <pc:sldLayoutMk cId="1492679596" sldId="2147483661"/>
              <ac:spMk id="20" creationId="{4031702D-1C58-49CA-A7CB-B4EF0021C8A3}"/>
            </ac:spMkLst>
          </pc:spChg>
          <pc:spChg chg="mod">
            <ac:chgData name="Nasil Phạm" userId="72956dafe1aa49c0" providerId="LiveId" clId="{77BAA313-7391-4745-BF6C-21CE9124E3A3}" dt="2021-08-09T07:21:47.680" v="37" actId="20577"/>
            <ac:spMkLst>
              <pc:docMk/>
              <pc:sldMasterMk cId="0" sldId="2147483648"/>
              <pc:sldLayoutMk cId="1492679596" sldId="2147483661"/>
              <ac:spMk id="21" creationId="{7906B193-ED6B-4AA8-AC54-DB2A501FADDA}"/>
            </ac:spMkLst>
          </pc:spChg>
        </pc:sldLayoutChg>
      </pc:sldMaster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228530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08233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6445421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833575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586384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11457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91406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62868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768262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891490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529929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73046" y="285186"/>
            <a:ext cx="11809593" cy="6535271"/>
          </a:xfrm>
          <a:prstGeom prst="roundRect">
            <a:avLst>
              <a:gd name="adj" fmla="val 5967"/>
            </a:avLst>
          </a:prstGeom>
          <a:solidFill>
            <a:schemeClr val="bg2">
              <a:lumMod val="9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0" y="5150224"/>
            <a:ext cx="2024310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395859" y="4625788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10394481" y="0"/>
            <a:ext cx="1863838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9376350" y="0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5836515" y="3083197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6913589" y="4453499"/>
            <a:ext cx="4653894" cy="508466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6986" y="285186"/>
            <a:ext cx="3701426" cy="494347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3350498" y="5390026"/>
            <a:ext cx="1927914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9886" y="5397903"/>
            <a:ext cx="1249138" cy="780293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5836515" y="1865128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6203750" y="2097408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 err="1"/>
              <a:t>Bài</a:t>
            </a:r>
            <a:r>
              <a:rPr lang="en-US" dirty="0"/>
              <a:t> </a:t>
            </a:r>
            <a:r>
              <a:rPr lang="en-US" dirty="0" err="1"/>
              <a:t>giảng</a:t>
            </a:r>
            <a:r>
              <a:rPr lang="en-US" dirty="0"/>
              <a:t> </a:t>
            </a:r>
            <a:r>
              <a:rPr lang="en-US" dirty="0" err="1"/>
              <a:t>điện</a:t>
            </a:r>
            <a:r>
              <a:rPr lang="en-US" dirty="0"/>
              <a:t> </a:t>
            </a:r>
            <a:r>
              <a:rPr lang="en-US" dirty="0" err="1"/>
              <a:t>tử</a:t>
            </a:r>
            <a:endParaRPr lang="en-US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6198027" y="3364611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Unit 2: Days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7197508" y="4377765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2400" dirty="0"/>
              <a:t>Lesson 8: CLIL</a:t>
            </a:r>
          </a:p>
        </p:txBody>
      </p:sp>
    </p:spTree>
    <p:extLst>
      <p:ext uri="{BB962C8B-B14F-4D97-AF65-F5344CB8AC3E}">
        <p14:creationId xmlns:p14="http://schemas.microsoft.com/office/powerpoint/2010/main" val="149267959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63A1C593-65D0-4073-BCC9-577B9352EA97}" type="datetimeFigureOut">
              <a:rPr lang="en-US" smtClean="0"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9B618960-8005-486C-9A75-10CB2AAC16F9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" name="Picture Placeholder 7">
            <a:extLst>
              <a:ext uri="{FF2B5EF4-FFF2-40B4-BE49-F238E27FC236}">
                <a16:creationId xmlns:a16="http://schemas.microsoft.com/office/drawing/2014/main" id="{DF292FB1-696C-473C-9302-481A6733F76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125586" y="5917819"/>
            <a:ext cx="610124" cy="877062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05B92028-EB60-49C1-9BB5-756C402758CD}"/>
              </a:ext>
            </a:extLst>
          </p:cNvPr>
          <p:cNvSpPr txBox="1"/>
          <p:nvPr userDrawn="1"/>
        </p:nvSpPr>
        <p:spPr>
          <a:xfrm>
            <a:off x="759158" y="6435463"/>
            <a:ext cx="4630084" cy="4247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US" sz="2400" dirty="0">
                <a:solidFill>
                  <a:srgbClr val="009A4E"/>
                </a:solidFill>
                <a:latin typeface="Lato Black"/>
                <a:cs typeface="Lato Black"/>
              </a:rPr>
              <a:t>www.phuongnam.edu.vn</a:t>
            </a:r>
          </a:p>
        </p:txBody>
      </p:sp>
      <p:pic>
        <p:nvPicPr>
          <p:cNvPr id="10" name="Picture 9" descr="Text&#10;&#10;Description automatically generated">
            <a:extLst>
              <a:ext uri="{FF2B5EF4-FFF2-40B4-BE49-F238E27FC236}">
                <a16:creationId xmlns:a16="http://schemas.microsoft.com/office/drawing/2014/main" id="{0DBF2AAC-A988-41DE-A3E5-059B0377DC18}"/>
              </a:ext>
            </a:extLst>
          </p:cNvPr>
          <p:cNvPicPr>
            <a:picLocks noChangeAspect="1"/>
          </p:cNvPicPr>
          <p:nvPr userDrawn="1"/>
        </p:nvPicPr>
        <p:blipFill>
          <a:blip r:embed="rId1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7305" y="5972976"/>
            <a:ext cx="1520895" cy="950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71329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9" r:id="rId2"/>
    <p:sldLayoutId id="2147483670" r:id="rId3"/>
    <p:sldLayoutId id="2147483671" r:id="rId4"/>
    <p:sldLayoutId id="2147483672" r:id="rId5"/>
    <p:sldLayoutId id="2147483673" r:id="rId6"/>
    <p:sldLayoutId id="2147483674" r:id="rId7"/>
    <p:sldLayoutId id="2147483675" r:id="rId8"/>
    <p:sldLayoutId id="2147483676" r:id="rId9"/>
    <p:sldLayoutId id="2147483677" r:id="rId10"/>
    <p:sldLayoutId id="2147483678" r:id="rId11"/>
    <p:sldLayoutId id="2147483661" r:id="rId12"/>
  </p:sldLayoutIdLst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.gif"/><Relationship Id="rId4" Type="http://schemas.openxmlformats.org/officeDocument/2006/relationships/image" Target="../media/image7.gif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openxmlformats.org/officeDocument/2006/relationships/image" Target="../media/image14.png"/><Relationship Id="rId5" Type="http://schemas.openxmlformats.org/officeDocument/2006/relationships/image" Target="../media/image13.jpeg"/><Relationship Id="rId4" Type="http://schemas.openxmlformats.org/officeDocument/2006/relationships/image" Target="../media/image12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11" descr="20150513_16345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12" descr="blumen-pflanzen148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0600" y="4572000"/>
            <a:ext cx="2057400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6" name="Picture 13" descr="blumen-pflanzen148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4724400"/>
            <a:ext cx="1981200" cy="220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7" name="Picture 12" descr="thanks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0"/>
            <a:ext cx="91440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2178" name="WordArt 18" descr="hoa4"/>
          <p:cNvSpPr>
            <a:spLocks noChangeArrowheads="1" noChangeShapeType="1" noTextEdit="1"/>
          </p:cNvSpPr>
          <p:nvPr/>
        </p:nvSpPr>
        <p:spPr bwMode="auto">
          <a:xfrm>
            <a:off x="3804138" y="4572000"/>
            <a:ext cx="4495800" cy="1143000"/>
          </a:xfrm>
          <a:prstGeom prst="rect">
            <a:avLst/>
          </a:prstGeom>
          <a:solidFill>
            <a:srgbClr val="FFFF00"/>
          </a:solidFill>
          <a:scene3d>
            <a:camera prst="perspectiveHeroicExtremeRightFacing"/>
            <a:lightRig rig="threePt" dir="t"/>
          </a:scene3d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eaLnBrk="1" hangingPunct="1">
              <a:defRPr/>
            </a:pPr>
            <a:r>
              <a:rPr lang="en-US" sz="3600" b="1" i="1" kern="10" dirty="0" smtClean="0">
                <a:ln w="9525">
                  <a:solidFill>
                    <a:srgbClr val="FF6600"/>
                  </a:solidFill>
                  <a:round/>
                  <a:headEnd/>
                  <a:tailEnd/>
                </a:ln>
                <a:blipFill dpi="0" rotWithShape="1">
                  <a:blip r:embed="rId5"/>
                  <a:srcRect/>
                  <a:stretch>
                    <a:fillRect/>
                  </a:stretch>
                </a:blipFill>
                <a:effectLst>
                  <a:outerShdw dist="35921" dir="2700000" algn="ctr" rotWithShape="0">
                    <a:srgbClr val="808080">
                      <a:alpha val="79999"/>
                    </a:srgbClr>
                  </a:outerShdw>
                </a:effectLst>
                <a:latin typeface="Arial Black"/>
              </a:rPr>
              <a:t>FRIENDS PLUS 6</a:t>
            </a:r>
            <a:endParaRPr lang="en-US" sz="3600" b="1" i="1" kern="10" dirty="0">
              <a:ln w="9525">
                <a:solidFill>
                  <a:srgbClr val="FF6600"/>
                </a:solidFill>
                <a:round/>
                <a:headEnd/>
                <a:tailEnd/>
              </a:ln>
              <a:blipFill dpi="0" rotWithShape="1">
                <a:blip r:embed="rId5"/>
                <a:srcRect/>
                <a:stretch>
                  <a:fillRect/>
                </a:stretch>
              </a:blipFill>
              <a:effectLst>
                <a:outerShdw dist="35921" dir="2700000" algn="ctr" rotWithShape="0">
                  <a:srgbClr val="808080">
                    <a:alpha val="79999"/>
                  </a:srgbClr>
                </a:outerShdw>
              </a:effectLst>
              <a:latin typeface="Arial Black"/>
            </a:endParaRP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BBD523A6-379D-49B1-A655-7E80D0AEEAC4}"/>
              </a:ext>
            </a:extLst>
          </p:cNvPr>
          <p:cNvSpPr txBox="1">
            <a:spLocks/>
          </p:cNvSpPr>
          <p:nvPr/>
        </p:nvSpPr>
        <p:spPr>
          <a:xfrm>
            <a:off x="2281238" y="1028700"/>
            <a:ext cx="7015162" cy="571500"/>
          </a:xfrm>
          <a:prstGeom prst="rect">
            <a:avLst/>
          </a:prstGeom>
        </p:spPr>
        <p:txBody>
          <a:bodyPr/>
          <a:lstStyle>
            <a:lvl1pPr marL="342900" indent="-3429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rtl="0" fontAlgn="base">
              <a:spcBef>
                <a:spcPct val="20000"/>
              </a:spcBef>
              <a:spcAft>
                <a:spcPct val="0"/>
              </a:spcAft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rtl="0" fontAlgn="base">
              <a:spcBef>
                <a:spcPct val="20000"/>
              </a:spcBef>
              <a:spcAft>
                <a:spcPct val="0"/>
              </a:spcAft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rtl="0" fontAlgn="base">
              <a:spcBef>
                <a:spcPct val="20000"/>
              </a:spcBef>
              <a:spcAft>
                <a:spcPct val="0"/>
              </a:spcAft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  <a:defRPr/>
            </a:pPr>
            <a:r>
              <a:rPr lang="en-US" sz="3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3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857236189"/>
      </p:ext>
    </p:extLst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921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92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5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Logo&#10;&#10;Description automatically generated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35" y="0"/>
            <a:ext cx="12192000" cy="685800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  <p:transition>
    <p:fad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365125"/>
            <a:ext cx="12192000" cy="561975"/>
          </a:xfrm>
        </p:spPr>
        <p:txBody>
          <a:bodyPr anchor="t" anchorCtr="0">
            <a:normAutofit/>
          </a:bodyPr>
          <a:lstStyle/>
          <a:p>
            <a:pPr algn="ctr"/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* Match the words with their suitable definitions: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4294967295"/>
            <p:extLst>
              <p:ext uri="{D42A27DB-BD31-4B8C-83A1-F6EECF244321}">
                <p14:modId xmlns:p14="http://schemas.microsoft.com/office/powerpoint/2010/main" val="427211028"/>
              </p:ext>
            </p:extLst>
          </p:nvPr>
        </p:nvGraphicFramePr>
        <p:xfrm>
          <a:off x="0" y="1033463"/>
          <a:ext cx="11817350" cy="52273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146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902589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80337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2000" b="1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WORDS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2000" b="1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DEFFINITIONS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1/ longitude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a/ is the direction that you look towards to see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2/ Prime Meridian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b/ is the distance of a place east or west of the Greenwich meridian, measured in degrees.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3/ Greenwich </a:t>
                      </a:r>
                    </a:p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Mean Time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c/ is the direction that is on your left when you watch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4/ East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d/ is the mean solar time at the Royal Observatory in Greenwich, London, counted from midnight.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5/ West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e/ is the meridian in a geographic coordinate system at which longitude is defined to be 0°.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6/ North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f/ is the direction that you look towards to see the sun go down.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7/ South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 dirty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g/ is the direction that is on your right when you watch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6" name="Rounded Rectangle 5"/>
          <p:cNvSpPr/>
          <p:nvPr/>
        </p:nvSpPr>
        <p:spPr>
          <a:xfrm>
            <a:off x="2419350" y="257810"/>
            <a:ext cx="7352030" cy="64389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Content Placeholder 4"/>
          <p:cNvGraphicFramePr>
            <a:graphicFrameLocks noGrp="1"/>
          </p:cNvGraphicFramePr>
          <p:nvPr>
            <p:ph idx="4294967295"/>
          </p:nvPr>
        </p:nvGraphicFramePr>
        <p:xfrm>
          <a:off x="0" y="209550"/>
          <a:ext cx="11817350" cy="52273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146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902589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2000" b="1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WORDS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2000" b="1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DEFFINITIONS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1/ longitude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a/ is the direction that you look towards to see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2/ Prime Meridian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b/ is the distance of a place east or west of the Greenwich meridian, measured in degrees.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3/ Greenwich </a:t>
                      </a:r>
                    </a:p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Mean Time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c/ is the direction that is on your left when you watch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4/ East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d/ is the mean solar time at the Royal Observatory in Greenwich, London, counted from midnight.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5/ West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e/ is the meridian in a geographic coordinate system at which longitude is defined to be 0°.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6/ North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f/ is the direction that you look towards to see the sun go down.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7/ South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>
                        <a:buNone/>
                      </a:pPr>
                      <a:r>
                        <a:rPr lang="en-US" sz="2500" b="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g/ is the direction that is on your right when you watch the sun rise.</a:t>
                      </a:r>
                    </a:p>
                  </a:txBody>
                  <a:tcPr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4" name="Text Box 3"/>
          <p:cNvSpPr txBox="1"/>
          <p:nvPr/>
        </p:nvSpPr>
        <p:spPr>
          <a:xfrm>
            <a:off x="2958465" y="5833110"/>
            <a:ext cx="6360160" cy="7067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1-b, 2-e, 3-d, 4-a, 5-f, 6-c, 7-g</a:t>
            </a:r>
          </a:p>
        </p:txBody>
      </p:sp>
      <p:cxnSp>
        <p:nvCxnSpPr>
          <p:cNvPr id="7" name="Straight Connector 6"/>
          <p:cNvCxnSpPr/>
          <p:nvPr/>
        </p:nvCxnSpPr>
        <p:spPr>
          <a:xfrm>
            <a:off x="2603500" y="840105"/>
            <a:ext cx="520700" cy="688975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2437765" y="1529080"/>
            <a:ext cx="640080" cy="251206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1917065" y="2440305"/>
            <a:ext cx="1268095" cy="789305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 flipV="1">
            <a:off x="1316990" y="947420"/>
            <a:ext cx="1929765" cy="2113915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>
            <a:off x="1316990" y="3846195"/>
            <a:ext cx="1760855" cy="930275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 flipV="1">
            <a:off x="1396365" y="2326005"/>
            <a:ext cx="1758315" cy="2421255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1520190" y="5144135"/>
            <a:ext cx="1527175" cy="6096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4" grpId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585788"/>
            <a:ext cx="9720263" cy="1498600"/>
          </a:xfrm>
        </p:spPr>
        <p:txBody>
          <a:bodyPr anchor="t" anchorCtr="0"/>
          <a:lstStyle/>
          <a:p>
            <a:r>
              <a:rPr lang="en-US" sz="3200" b="1">
                <a:latin typeface="Times New Roman" panose="02020603050405020304" charset="0"/>
                <a:cs typeface="Times New Roman" panose="02020603050405020304" charset="0"/>
              </a:rPr>
              <a:t>* NEW WORDS:</a:t>
            </a:r>
          </a:p>
        </p:txBody>
      </p:sp>
      <p:pic>
        <p:nvPicPr>
          <p:cNvPr id="4" name="Content Placeholder 3" descr="aid678866-v4-728px-Determine-Latitude-and-Longitude-Step-2-Version-4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2514600"/>
            <a:ext cx="4754563" cy="3565525"/>
          </a:xfrm>
          <a:prstGeom prst="rect">
            <a:avLst/>
          </a:prstGeom>
        </p:spPr>
      </p:pic>
      <p:pic>
        <p:nvPicPr>
          <p:cNvPr id="12" name="Content Placeholder 11" descr="Greenwich_clock"/>
          <p:cNvPicPr>
            <a:picLocks noGrp="1" noChangeAspect="1"/>
          </p:cNvPicPr>
          <p:nvPr>
            <p:ph sz="half" idx="4294967295"/>
          </p:nvPr>
        </p:nvPicPr>
        <p:blipFill>
          <a:blip r:embed="rId3"/>
          <a:stretch>
            <a:fillRect/>
          </a:stretch>
        </p:blipFill>
        <p:spPr>
          <a:xfrm>
            <a:off x="9615488" y="365125"/>
            <a:ext cx="2576512" cy="4800600"/>
          </a:xfrm>
          <a:prstGeom prst="rect">
            <a:avLst/>
          </a:prstGeom>
        </p:spPr>
      </p:pic>
      <p:sp>
        <p:nvSpPr>
          <p:cNvPr id="9" name="Text Box 8"/>
          <p:cNvSpPr txBox="1"/>
          <p:nvPr/>
        </p:nvSpPr>
        <p:spPr>
          <a:xfrm>
            <a:off x="170815" y="3573145"/>
            <a:ext cx="1770380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West (n)</a:t>
            </a:r>
          </a:p>
        </p:txBody>
      </p:sp>
      <p:sp>
        <p:nvSpPr>
          <p:cNvPr id="11" name="Text Box 10"/>
          <p:cNvSpPr txBox="1"/>
          <p:nvPr/>
        </p:nvSpPr>
        <p:spPr>
          <a:xfrm>
            <a:off x="6175375" y="3573145"/>
            <a:ext cx="1828165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East (n)</a:t>
            </a:r>
          </a:p>
        </p:txBody>
      </p:sp>
      <p:sp>
        <p:nvSpPr>
          <p:cNvPr id="13" name="Text Box 12"/>
          <p:cNvSpPr txBox="1"/>
          <p:nvPr/>
        </p:nvSpPr>
        <p:spPr>
          <a:xfrm>
            <a:off x="8334375" y="5328920"/>
            <a:ext cx="3856990" cy="1076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Greenwich Mean Time (GMT)</a:t>
            </a:r>
          </a:p>
        </p:txBody>
      </p:sp>
      <p:sp>
        <p:nvSpPr>
          <p:cNvPr id="3" name="Text Box 2"/>
          <p:cNvSpPr txBox="1"/>
          <p:nvPr/>
        </p:nvSpPr>
        <p:spPr>
          <a:xfrm>
            <a:off x="4408170" y="1482090"/>
            <a:ext cx="916305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(n)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7087235" y="1691005"/>
            <a:ext cx="916305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(n)</a:t>
            </a:r>
          </a:p>
        </p:txBody>
      </p:sp>
      <p:sp>
        <p:nvSpPr>
          <p:cNvPr id="14" name="Text Box 13"/>
          <p:cNvSpPr txBox="1"/>
          <p:nvPr/>
        </p:nvSpPr>
        <p:spPr>
          <a:xfrm>
            <a:off x="1426210" y="5328920"/>
            <a:ext cx="916305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(n)</a:t>
            </a:r>
          </a:p>
        </p:txBody>
      </p:sp>
      <p:sp>
        <p:nvSpPr>
          <p:cNvPr id="15" name="Text Box 14"/>
          <p:cNvSpPr txBox="1"/>
          <p:nvPr/>
        </p:nvSpPr>
        <p:spPr>
          <a:xfrm>
            <a:off x="4408170" y="6061710"/>
            <a:ext cx="916305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>
                <a:solidFill>
                  <a:srgbClr val="00B0F0"/>
                </a:solidFill>
                <a:latin typeface="Times New Roman" panose="02020603050405020304" charset="0"/>
                <a:cs typeface="Times New Roman" panose="02020603050405020304" charset="0"/>
              </a:rPr>
              <a:t>(n)</a:t>
            </a:r>
          </a:p>
        </p:txBody>
      </p:sp>
      <p:sp>
        <p:nvSpPr>
          <p:cNvPr id="16" name="Rectangles 15"/>
          <p:cNvSpPr/>
          <p:nvPr/>
        </p:nvSpPr>
        <p:spPr>
          <a:xfrm>
            <a:off x="3411855" y="1597660"/>
            <a:ext cx="1582420" cy="38798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s 16"/>
          <p:cNvSpPr/>
          <p:nvPr/>
        </p:nvSpPr>
        <p:spPr>
          <a:xfrm>
            <a:off x="4993640" y="1809115"/>
            <a:ext cx="2810510" cy="46545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s 17"/>
          <p:cNvSpPr/>
          <p:nvPr/>
        </p:nvSpPr>
        <p:spPr>
          <a:xfrm>
            <a:off x="6221730" y="3670935"/>
            <a:ext cx="1582420" cy="38798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s 18"/>
          <p:cNvSpPr/>
          <p:nvPr/>
        </p:nvSpPr>
        <p:spPr>
          <a:xfrm>
            <a:off x="264795" y="3670935"/>
            <a:ext cx="1582420" cy="38798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s 19"/>
          <p:cNvSpPr/>
          <p:nvPr/>
        </p:nvSpPr>
        <p:spPr>
          <a:xfrm>
            <a:off x="760095" y="5166360"/>
            <a:ext cx="1582420" cy="74612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angles 20"/>
          <p:cNvSpPr/>
          <p:nvPr/>
        </p:nvSpPr>
        <p:spPr>
          <a:xfrm>
            <a:off x="3554730" y="6159500"/>
            <a:ext cx="1582420" cy="387985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27" restart="whenNotActive" fill="hold" evtFilter="cancelBubble" nodeType="interactiveSeq">
                <p:stCondLst>
                  <p:cond evt="onClick" delay="0">
                    <p:tgtEl>
                      <p:spTgt spid="1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8" fill="hold">
                      <p:stCondLst>
                        <p:cond delay="0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9"/>
                  </p:tgtEl>
                </p:cond>
              </p:nextCondLst>
            </p:seq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37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8" fill="hold">
                      <p:stCondLst>
                        <p:cond delay="0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</p:childTnLst>
        </p:cTn>
      </p:par>
    </p:tnLst>
    <p:bldLst>
      <p:bldP spid="9" grpId="0"/>
      <p:bldP spid="11" grpId="0"/>
      <p:bldP spid="13" grpId="0"/>
      <p:bldP spid="13" grpId="1"/>
      <p:bldP spid="16" grpId="0" animBg="1"/>
      <p:bldP spid="16" grpId="1" animBg="1"/>
      <p:bldP spid="17" grpId="0" bldLvl="0" animBg="1"/>
      <p:bldP spid="17" grpId="1" animBg="1"/>
      <p:bldP spid="18" grpId="0" bldLvl="0" animBg="1"/>
      <p:bldP spid="18" grpId="1" animBg="1"/>
      <p:bldP spid="19" grpId="0" bldLvl="0" animBg="1"/>
      <p:bldP spid="19" grpId="1" animBg="1"/>
      <p:bldP spid="20" grpId="0" bldLvl="0" animBg="1"/>
      <p:bldP spid="20" grpId="1" animBg="1"/>
      <p:bldP spid="21" grpId="0" bldLvl="0" animBg="1"/>
      <p:bldP spid="21" grpId="1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29_193219"/>
          <p:cNvPicPr>
            <a:picLocks noGrp="1" noChangeAspect="1"/>
          </p:cNvPicPr>
          <p:nvPr>
            <p:ph sz="half" idx="4294967295"/>
          </p:nvPr>
        </p:nvPicPr>
        <p:blipFill>
          <a:blip r:embed="rId4"/>
          <a:stretch>
            <a:fillRect/>
          </a:stretch>
        </p:blipFill>
        <p:spPr>
          <a:xfrm>
            <a:off x="0" y="142875"/>
            <a:ext cx="6780213" cy="6337300"/>
          </a:xfrm>
          <a:prstGeom prst="roundRect">
            <a:avLst/>
          </a:prstGeom>
        </p:spPr>
      </p:pic>
      <p:pic>
        <p:nvPicPr>
          <p:cNvPr id="6" name="Content Placeholder 5" descr="2021-04-29_193249"/>
          <p:cNvPicPr>
            <a:picLocks noGrp="1" noChangeAspect="1"/>
          </p:cNvPicPr>
          <p:nvPr>
            <p:ph sz="half" idx="4294967295"/>
          </p:nvPr>
        </p:nvPicPr>
        <p:blipFill>
          <a:blip r:embed="rId5"/>
          <a:stretch>
            <a:fillRect/>
          </a:stretch>
        </p:blipFill>
        <p:spPr>
          <a:xfrm>
            <a:off x="7481888" y="142875"/>
            <a:ext cx="4710112" cy="4368800"/>
          </a:xfrm>
          <a:prstGeom prst="roundRect">
            <a:avLst/>
          </a:prstGeom>
        </p:spPr>
      </p:pic>
      <p:sp>
        <p:nvSpPr>
          <p:cNvPr id="5" name="Text Box 4"/>
          <p:cNvSpPr txBox="1"/>
          <p:nvPr/>
        </p:nvSpPr>
        <p:spPr>
          <a:xfrm>
            <a:off x="61595" y="6313170"/>
            <a:ext cx="495935" cy="368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>
                <a:latin typeface="Times New Roman" panose="02020603050405020304" charset="0"/>
                <a:cs typeface="Times New Roman" panose="02020603050405020304" charset="0"/>
              </a:rPr>
              <a:t>32</a:t>
            </a:r>
          </a:p>
        </p:txBody>
      </p:sp>
      <p:pic>
        <p:nvPicPr>
          <p:cNvPr id="8" name="Friends Plus for Vietnam G6 SB Track 1.26">
            <a:hlinkClick r:id="" action="ppaction://media"/>
          </p:cNvPr>
          <p:cNvPicPr/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9227820" y="5082540"/>
            <a:ext cx="619125" cy="619125"/>
          </a:xfrm>
          <a:prstGeom prst="rect">
            <a:avLst/>
          </a:prstGeom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audio>
              <p:cMediaNode>
                <p:cTn id="2" fill="hold" display="1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 additive="base">
                                        <p:cTn id="7" dur="115746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 descr="2021-04-29_193219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rcRect l="14282" r="5307"/>
          <a:stretch>
            <a:fillRect/>
          </a:stretch>
        </p:blipFill>
        <p:spPr>
          <a:xfrm>
            <a:off x="0" y="95250"/>
            <a:ext cx="6669088" cy="6665913"/>
          </a:xfrm>
          <a:prstGeom prst="rect">
            <a:avLst/>
          </a:prstGeom>
        </p:spPr>
      </p:pic>
      <p:sp>
        <p:nvSpPr>
          <p:cNvPr id="2" name="Content Placeholder 1"/>
          <p:cNvSpPr>
            <a:spLocks noGrp="1"/>
          </p:cNvSpPr>
          <p:nvPr>
            <p:ph sz="half" idx="4294967295"/>
          </p:nvPr>
        </p:nvSpPr>
        <p:spPr>
          <a:xfrm>
            <a:off x="6761163" y="242888"/>
            <a:ext cx="5430837" cy="1311275"/>
          </a:xfrm>
        </p:spPr>
        <p:txBody>
          <a:bodyPr/>
          <a:lstStyle/>
          <a:p>
            <a:pPr marL="0" indent="0">
              <a:buNone/>
            </a:pP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2/ Read and listen to the text and write “True” or “False”. Correct the false sentences:</a:t>
            </a:r>
          </a:p>
        </p:txBody>
      </p:sp>
      <p:sp>
        <p:nvSpPr>
          <p:cNvPr id="3" name="Content Placeholder 1"/>
          <p:cNvSpPr/>
          <p:nvPr/>
        </p:nvSpPr>
        <p:spPr>
          <a:xfrm>
            <a:off x="6762115" y="1841500"/>
            <a:ext cx="5430520" cy="9512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1. Lines of longitude go from east to west. </a:t>
            </a:r>
          </a:p>
        </p:txBody>
      </p:sp>
      <p:sp>
        <p:nvSpPr>
          <p:cNvPr id="7" name="Rectangles 6"/>
          <p:cNvSpPr/>
          <p:nvPr/>
        </p:nvSpPr>
        <p:spPr>
          <a:xfrm>
            <a:off x="6800215" y="296545"/>
            <a:ext cx="5354955" cy="1174750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 Box 7"/>
          <p:cNvSpPr txBox="1"/>
          <p:nvPr/>
        </p:nvSpPr>
        <p:spPr>
          <a:xfrm>
            <a:off x="7896225" y="2237740"/>
            <a:ext cx="934085" cy="521970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False</a:t>
            </a:r>
          </a:p>
        </p:txBody>
      </p:sp>
      <p:sp>
        <p:nvSpPr>
          <p:cNvPr id="9" name="Content Placeholder 1"/>
          <p:cNvSpPr/>
          <p:nvPr/>
        </p:nvSpPr>
        <p:spPr>
          <a:xfrm>
            <a:off x="6762750" y="2835275"/>
            <a:ext cx="5430520" cy="9512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2. The Prime Meridian is the name of a time zone. 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9009380" y="3213735"/>
            <a:ext cx="934085" cy="521970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False</a:t>
            </a:r>
          </a:p>
        </p:txBody>
      </p:sp>
      <p:sp>
        <p:nvSpPr>
          <p:cNvPr id="11" name="Content Placeholder 1"/>
          <p:cNvSpPr/>
          <p:nvPr/>
        </p:nvSpPr>
        <p:spPr>
          <a:xfrm>
            <a:off x="6800215" y="3885565"/>
            <a:ext cx="5430520" cy="9512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3. Greenwich is a part of London. </a:t>
            </a:r>
          </a:p>
        </p:txBody>
      </p:sp>
      <p:sp>
        <p:nvSpPr>
          <p:cNvPr id="12" name="Text Box 11"/>
          <p:cNvSpPr txBox="1"/>
          <p:nvPr/>
        </p:nvSpPr>
        <p:spPr>
          <a:xfrm>
            <a:off x="6962140" y="4314825"/>
            <a:ext cx="841375" cy="521970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True</a:t>
            </a:r>
          </a:p>
        </p:txBody>
      </p:sp>
      <p:sp>
        <p:nvSpPr>
          <p:cNvPr id="13" name="Content Placeholder 1"/>
          <p:cNvSpPr/>
          <p:nvPr/>
        </p:nvSpPr>
        <p:spPr>
          <a:xfrm>
            <a:off x="6800215" y="4836795"/>
            <a:ext cx="5430520" cy="95123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>4. The time in places west of the Prime Meridian is ahead of GMT. </a:t>
            </a:r>
          </a:p>
        </p:txBody>
      </p:sp>
      <p:sp>
        <p:nvSpPr>
          <p:cNvPr id="14" name="Text Box 13"/>
          <p:cNvSpPr txBox="1"/>
          <p:nvPr/>
        </p:nvSpPr>
        <p:spPr>
          <a:xfrm>
            <a:off x="10971530" y="5616575"/>
            <a:ext cx="934085" cy="521970"/>
          </a:xfrm>
          <a:prstGeom prst="rect">
            <a:avLst/>
          </a:prstGeom>
          <a:solidFill>
            <a:schemeClr val="bg2"/>
          </a:solidFill>
        </p:spPr>
        <p:txBody>
          <a:bodyPr wrap="none" rtlCol="0">
            <a:spAutoFit/>
          </a:bodyPr>
          <a:lstStyle/>
          <a:p>
            <a:r>
              <a:rPr lang="en-US" sz="28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False</a:t>
            </a:r>
          </a:p>
        </p:txBody>
      </p:sp>
      <p:cxnSp>
        <p:nvCxnSpPr>
          <p:cNvPr id="15" name="Straight Connector 14"/>
          <p:cNvCxnSpPr/>
          <p:nvPr/>
        </p:nvCxnSpPr>
        <p:spPr>
          <a:xfrm>
            <a:off x="1511300" y="2661285"/>
            <a:ext cx="2019935" cy="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 flipV="1">
            <a:off x="229235" y="2896235"/>
            <a:ext cx="2988945" cy="18415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V="1">
            <a:off x="229235" y="3101340"/>
            <a:ext cx="3114040" cy="5715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189865" y="3310890"/>
            <a:ext cx="1540510" cy="762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" name="Content Placeholder 3" descr="2021-04-29_193219"/>
          <p:cNvPicPr>
            <a:picLocks noChangeAspect="1"/>
          </p:cNvPicPr>
          <p:nvPr/>
        </p:nvPicPr>
        <p:blipFill>
          <a:blip r:embed="rId2"/>
          <a:srcRect l="14282" r="5307"/>
          <a:stretch>
            <a:fillRect/>
          </a:stretch>
        </p:blipFill>
        <p:spPr>
          <a:xfrm>
            <a:off x="92710" y="95250"/>
            <a:ext cx="6668770" cy="6665595"/>
          </a:xfrm>
          <a:prstGeom prst="rect">
            <a:avLst/>
          </a:prstGeom>
        </p:spPr>
      </p:pic>
      <p:cxnSp>
        <p:nvCxnSpPr>
          <p:cNvPr id="21" name="Straight Connector 20"/>
          <p:cNvCxnSpPr/>
          <p:nvPr/>
        </p:nvCxnSpPr>
        <p:spPr>
          <a:xfrm flipV="1">
            <a:off x="1809115" y="3303270"/>
            <a:ext cx="1597025" cy="1524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/>
        </p:nvCxnSpPr>
        <p:spPr>
          <a:xfrm>
            <a:off x="229235" y="3539490"/>
            <a:ext cx="3161030" cy="1397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V="1">
            <a:off x="245110" y="3757295"/>
            <a:ext cx="2299335" cy="1524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4" name="Content Placeholder 3" descr="2021-04-29_193219"/>
          <p:cNvPicPr>
            <a:picLocks noChangeAspect="1"/>
          </p:cNvPicPr>
          <p:nvPr/>
        </p:nvPicPr>
        <p:blipFill>
          <a:blip r:embed="rId2"/>
          <a:srcRect l="14282" r="5307"/>
          <a:stretch>
            <a:fillRect/>
          </a:stretch>
        </p:blipFill>
        <p:spPr>
          <a:xfrm>
            <a:off x="92710" y="96520"/>
            <a:ext cx="6668770" cy="6665595"/>
          </a:xfrm>
          <a:prstGeom prst="rect">
            <a:avLst/>
          </a:prstGeom>
        </p:spPr>
      </p:pic>
      <p:cxnSp>
        <p:nvCxnSpPr>
          <p:cNvPr id="25" name="Straight Connector 24"/>
          <p:cNvCxnSpPr/>
          <p:nvPr/>
        </p:nvCxnSpPr>
        <p:spPr>
          <a:xfrm>
            <a:off x="2184400" y="3976370"/>
            <a:ext cx="1221740" cy="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/>
          <p:cNvCxnSpPr/>
          <p:nvPr/>
        </p:nvCxnSpPr>
        <p:spPr>
          <a:xfrm>
            <a:off x="229235" y="4181475"/>
            <a:ext cx="1221740" cy="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7" name="Content Placeholder 3" descr="2021-04-29_193219"/>
          <p:cNvPicPr>
            <a:picLocks noChangeAspect="1"/>
          </p:cNvPicPr>
          <p:nvPr/>
        </p:nvPicPr>
        <p:blipFill>
          <a:blip r:embed="rId2"/>
          <a:srcRect l="14282" r="5307"/>
          <a:stretch>
            <a:fillRect/>
          </a:stretch>
        </p:blipFill>
        <p:spPr>
          <a:xfrm>
            <a:off x="92710" y="95250"/>
            <a:ext cx="6668770" cy="6665595"/>
          </a:xfrm>
          <a:prstGeom prst="rect">
            <a:avLst/>
          </a:prstGeom>
        </p:spPr>
      </p:pic>
      <p:cxnSp>
        <p:nvCxnSpPr>
          <p:cNvPr id="28" name="Straight Connector 27"/>
          <p:cNvCxnSpPr/>
          <p:nvPr/>
        </p:nvCxnSpPr>
        <p:spPr>
          <a:xfrm flipV="1">
            <a:off x="2200275" y="5180965"/>
            <a:ext cx="4243070" cy="15875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/>
          <p:cNvCxnSpPr/>
          <p:nvPr/>
        </p:nvCxnSpPr>
        <p:spPr>
          <a:xfrm flipV="1">
            <a:off x="93345" y="5385435"/>
            <a:ext cx="2075815" cy="47625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07950"/>
            <a:ext cx="7350125" cy="6369050"/>
          </a:xfrm>
          <a:prstGeom prst="rect">
            <a:avLst/>
          </a:prstGeom>
        </p:spPr>
      </p:pic>
      <p:sp>
        <p:nvSpPr>
          <p:cNvPr id="6" name="Text Box 5"/>
          <p:cNvSpPr txBox="1"/>
          <p:nvPr/>
        </p:nvSpPr>
        <p:spPr>
          <a:xfrm>
            <a:off x="7517765" y="400368"/>
            <a:ext cx="4562475" cy="6247130"/>
          </a:xfrm>
          <a:prstGeom prst="rect">
            <a:avLst/>
          </a:prstGeom>
          <a:noFill/>
        </p:spPr>
        <p:txBody>
          <a:bodyPr wrap="square" rtlCol="0" anchor="ctr" anchorCtr="0">
            <a:spAutoFit/>
          </a:bodyPr>
          <a:lstStyle/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1/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In which countries are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cities 1-6?</a:t>
            </a:r>
          </a:p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2/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Is New York ahead of or 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behind GMT?</a:t>
            </a:r>
          </a:p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3/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How many hours ahead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of GMT in Hà Nội?</a:t>
            </a:r>
          </a:p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4/ 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How many hours 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behind GMT is Brasilia?</a:t>
            </a:r>
          </a:p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5/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If it’s 12p.m. in London,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what time is it in Brisbane?</a:t>
            </a:r>
          </a:p>
          <a:p>
            <a:pPr algn="just">
              <a:lnSpc>
                <a:spcPct val="100000"/>
              </a:lnSpc>
            </a:pPr>
            <a:r>
              <a:rPr lang="en-US" sz="2500" b="1">
                <a:latin typeface="Times New Roman" panose="02020603050405020304" charset="0"/>
                <a:cs typeface="Times New Roman" panose="02020603050405020304" charset="0"/>
              </a:rPr>
              <a:t>6/</a:t>
            </a: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 You are in New York at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9p.m. Is it a good idea to call 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your friend in London? </a:t>
            </a:r>
          </a:p>
          <a:p>
            <a:pPr algn="just">
              <a:lnSpc>
                <a:spcPct val="100000"/>
              </a:lnSpc>
            </a:pPr>
            <a:r>
              <a:rPr lang="en-US" sz="2500">
                <a:latin typeface="Times New Roman" panose="02020603050405020304" charset="0"/>
                <a:cs typeface="Times New Roman" panose="02020603050405020304" charset="0"/>
              </a:rPr>
              <a:t>Why/ Why not?</a:t>
            </a:r>
          </a:p>
          <a:p>
            <a:pPr algn="just">
              <a:lnSpc>
                <a:spcPct val="100000"/>
              </a:lnSpc>
            </a:pPr>
            <a:endParaRPr lang="en-US" sz="2500">
              <a:latin typeface="Times New Roman" panose="02020603050405020304" charset="0"/>
              <a:cs typeface="Times New Roman" panose="02020603050405020304" charset="0"/>
            </a:endParaRPr>
          </a:p>
          <a:p>
            <a:pPr algn="just">
              <a:lnSpc>
                <a:spcPct val="100000"/>
              </a:lnSpc>
            </a:pPr>
            <a:endParaRPr lang="en-US" sz="2500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722313"/>
            <a:ext cx="10515600" cy="519112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1/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 In which countries are cities 1-6?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</a:rPr>
              <a:t/>
            </a:r>
            <a:br>
              <a:rPr lang="en-US">
                <a:latin typeface="Times New Roman" panose="02020603050405020304" charset="0"/>
                <a:cs typeface="Times New Roman" panose="02020603050405020304" charset="0"/>
              </a:rPr>
            </a:b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England, the USA, Spain, Brazil, Australia, Vietnam.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2139950" y="325755"/>
            <a:ext cx="7724775" cy="66675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722313"/>
            <a:ext cx="10515600" cy="519112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2/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 Is New York ahead of or behind GMT?</a:t>
            </a: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It’s behind.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1783080" y="575310"/>
            <a:ext cx="8576945" cy="66675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722313"/>
            <a:ext cx="10515600" cy="519112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3/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 How many hours ahead of GMT in Hà Nội?</a:t>
            </a: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It’s seven hours ahead.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1255395" y="575310"/>
            <a:ext cx="9833610" cy="66675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722313"/>
            <a:ext cx="10515600" cy="519112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4/ 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How many hours behind GMT is Brasilia?</a:t>
            </a: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It’s three hours behind.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1255395" y="575310"/>
            <a:ext cx="9833610" cy="66675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528638" y="722313"/>
            <a:ext cx="11663362" cy="519112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5/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 If it’s 12p.m. in London, what time is it in Brisbane?</a:t>
            </a: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It’s 10p.m.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311785" y="575310"/>
            <a:ext cx="11663045" cy="66675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528638" y="454025"/>
            <a:ext cx="11663362" cy="908050"/>
          </a:xfrm>
        </p:spPr>
        <p:txBody>
          <a:bodyPr>
            <a:normAutofit fontScale="90000"/>
          </a:bodyPr>
          <a:lstStyle/>
          <a:p>
            <a:pPr algn="l"/>
            <a:r>
              <a:rPr 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6/</a:t>
            </a:r>
            <a:r>
              <a:rPr 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 You are in New York at 9p.m. Is it a good idea to call your friend in London? Why/ Why not?</a:t>
            </a:r>
            <a:endParaRPr lang="en-US"/>
          </a:p>
        </p:txBody>
      </p:sp>
      <p:pic>
        <p:nvPicPr>
          <p:cNvPr id="5" name="Content Placeholder 4" descr="2021-04-29_201707"/>
          <p:cNvPicPr>
            <a:picLocks noGrp="1" noChangeAspect="1"/>
          </p:cNvPicPr>
          <p:nvPr>
            <p:ph sz="half" idx="4294967295"/>
          </p:nvPr>
        </p:nvPicPr>
        <p:blipFill>
          <a:blip r:embed="rId2"/>
          <a:stretch>
            <a:fillRect/>
          </a:stretch>
        </p:blipFill>
        <p:spPr>
          <a:xfrm>
            <a:off x="0" y="1746250"/>
            <a:ext cx="5981700" cy="3759200"/>
          </a:xfrm>
          <a:prstGeom prst="rect">
            <a:avLst/>
          </a:prstGeom>
        </p:spPr>
      </p:pic>
      <p:sp>
        <p:nvSpPr>
          <p:cNvPr id="4" name="Content Placeholder 3"/>
          <p:cNvSpPr>
            <a:spLocks noGrp="1"/>
          </p:cNvSpPr>
          <p:nvPr>
            <p:ph sz="half" idx="4294967295"/>
          </p:nvPr>
        </p:nvSpPr>
        <p:spPr>
          <a:xfrm>
            <a:off x="7437438" y="2286000"/>
            <a:ext cx="4754562" cy="4022725"/>
          </a:xfrm>
        </p:spPr>
        <p:txBody>
          <a:bodyPr anchor="ctr" anchorCtr="0"/>
          <a:lstStyle/>
          <a:p>
            <a:r>
              <a:rPr lang="en-US" sz="4000">
                <a:latin typeface="Times New Roman" panose="02020603050405020304" charset="0"/>
                <a:cs typeface="Times New Roman" panose="02020603050405020304" charset="0"/>
              </a:rPr>
              <a:t>No, because it’s 2 a.m.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311785" y="250190"/>
            <a:ext cx="11663045" cy="1271270"/>
          </a:xfrm>
          <a:prstGeom prst="round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" grpId="1"/>
      <p:bldP spid="4" grpId="0" build="p"/>
      <p:bldP spid="4" grpId="1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404813" y="225425"/>
            <a:ext cx="11787187" cy="1325563"/>
          </a:xfrm>
        </p:spPr>
        <p:txBody>
          <a:bodyPr>
            <a:normAutofit fontScale="90000"/>
          </a:bodyPr>
          <a:lstStyle/>
          <a:p>
            <a:r>
              <a:rPr lang="en-US" sz="3555">
                <a:latin typeface="Times New Roman" panose="02020603050405020304" charset="0"/>
                <a:cs typeface="Times New Roman" panose="02020603050405020304" charset="0"/>
              </a:rPr>
              <a:t>4/ Work in pairs. Complete the table. Then ask and answer questions about the time in the different cities: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sz="half" idx="4294967295"/>
          </p:nvPr>
        </p:nvGraphicFramePr>
        <p:xfrm>
          <a:off x="0" y="1825625"/>
          <a:ext cx="10161270" cy="4053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2473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86842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04546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CITY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GMT +/-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TIME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London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-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1p.m.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Tokyo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+9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Mexico City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8a.m.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Sydney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11p.m.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Rio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-3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Hà Nội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+7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7" name="Text Box 6"/>
          <p:cNvSpPr txBox="1"/>
          <p:nvPr/>
        </p:nvSpPr>
        <p:spPr>
          <a:xfrm>
            <a:off x="8902700" y="3024505"/>
            <a:ext cx="131191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10p.m.</a:t>
            </a:r>
          </a:p>
        </p:txBody>
      </p:sp>
      <p:sp>
        <p:nvSpPr>
          <p:cNvPr id="8" name="Text Box 7"/>
          <p:cNvSpPr txBox="1"/>
          <p:nvPr/>
        </p:nvSpPr>
        <p:spPr>
          <a:xfrm>
            <a:off x="5689600" y="3560445"/>
            <a:ext cx="52133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-5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5506720" y="4144010"/>
            <a:ext cx="81851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+10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8963025" y="4727575"/>
            <a:ext cx="1289050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10a.m.</a:t>
            </a:r>
          </a:p>
        </p:txBody>
      </p:sp>
      <p:sp>
        <p:nvSpPr>
          <p:cNvPr id="11" name="Text Box 10"/>
          <p:cNvSpPr txBox="1"/>
          <p:nvPr/>
        </p:nvSpPr>
        <p:spPr>
          <a:xfrm>
            <a:off x="9029065" y="5311140"/>
            <a:ext cx="1289050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8p.m.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7" grpId="1"/>
      <p:bldP spid="8" grpId="0"/>
      <p:bldP spid="8" grpId="1"/>
      <p:bldP spid="9" grpId="0"/>
      <p:bldP spid="9" grpId="1"/>
      <p:bldP spid="10" grpId="0"/>
      <p:bldP spid="10" grpId="1"/>
      <p:bldP spid="11" grpId="0"/>
      <p:bldP spid="11" grpId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596900"/>
            <a:ext cx="11787188" cy="768350"/>
          </a:xfrm>
        </p:spPr>
        <p:txBody>
          <a:bodyPr anchor="t" anchorCtr="0">
            <a:normAutofit fontScale="90000"/>
          </a:bodyPr>
          <a:lstStyle/>
          <a:p>
            <a:pPr algn="ctr"/>
            <a:r>
              <a:rPr lang="en-US" sz="3555">
                <a:latin typeface="Times New Roman" panose="02020603050405020304" charset="0"/>
                <a:cs typeface="Times New Roman" panose="02020603050405020304" charset="0"/>
              </a:rPr>
              <a:t>* Work in groups to find the time in different cities: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sz="half" idx="4294967295"/>
          </p:nvPr>
        </p:nvGraphicFramePr>
        <p:xfrm>
          <a:off x="0" y="1825625"/>
          <a:ext cx="10161270" cy="4053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2473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86842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04546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CITY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GMT +/-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TIME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London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-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1a.m.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Phnom Penh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+7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New Delhi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+5:30hours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Bangkok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8a.m.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Lima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-5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81000"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Caracas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r>
                        <a:rPr lang="en-US" sz="3200">
                          <a:solidFill>
                            <a:schemeClr val="tx1"/>
                          </a:solidFill>
                          <a:latin typeface="Times New Roman" panose="02020603050405020304" charset="0"/>
                          <a:cs typeface="Times New Roman" panose="02020603050405020304" charset="0"/>
                        </a:rPr>
                        <a:t>-4:30 hours</a:t>
                      </a: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buNone/>
                      </a:pPr>
                      <a:endParaRPr lang="en-US" sz="3200">
                        <a:solidFill>
                          <a:schemeClr val="tx1"/>
                        </a:solidFill>
                        <a:latin typeface="Times New Roman" panose="02020603050405020304" charset="0"/>
                        <a:cs typeface="Times New Roman" panose="02020603050405020304" charset="0"/>
                      </a:endParaRPr>
                    </a:p>
                  </a:txBody>
                  <a:tcPr anchor="ctr">
                    <a:lnL w="12700" cmpd="sng">
                      <a:solidFill>
                        <a:schemeClr val="tx1"/>
                      </a:solidFill>
                      <a:prstDash val="solid"/>
                    </a:lnL>
                    <a:lnR w="12700" cmpd="sng">
                      <a:solidFill>
                        <a:schemeClr val="tx1"/>
                      </a:solidFill>
                      <a:prstDash val="solid"/>
                    </a:lnR>
                    <a:lnT w="12700" cmpd="sng">
                      <a:solidFill>
                        <a:schemeClr val="tx1"/>
                      </a:solidFill>
                      <a:prstDash val="solid"/>
                    </a:lnT>
                    <a:lnB w="12700" cmpd="sng">
                      <a:solidFill>
                        <a:schemeClr val="tx1"/>
                      </a:solidFill>
                      <a:prstDash val="soli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7" name="Text Box 6"/>
          <p:cNvSpPr txBox="1"/>
          <p:nvPr/>
        </p:nvSpPr>
        <p:spPr>
          <a:xfrm>
            <a:off x="8902700" y="3024505"/>
            <a:ext cx="108585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8a.m.</a:t>
            </a:r>
          </a:p>
        </p:txBody>
      </p:sp>
      <p:sp>
        <p:nvSpPr>
          <p:cNvPr id="9" name="Text Box 8"/>
          <p:cNvSpPr txBox="1"/>
          <p:nvPr/>
        </p:nvSpPr>
        <p:spPr>
          <a:xfrm>
            <a:off x="5506720" y="4144010"/>
            <a:ext cx="1619885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+7 hours</a:t>
            </a:r>
          </a:p>
        </p:txBody>
      </p:sp>
      <p:sp>
        <p:nvSpPr>
          <p:cNvPr id="10" name="Text Box 9"/>
          <p:cNvSpPr txBox="1"/>
          <p:nvPr/>
        </p:nvSpPr>
        <p:spPr>
          <a:xfrm>
            <a:off x="8963025" y="4727575"/>
            <a:ext cx="1289050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8p.m.</a:t>
            </a:r>
          </a:p>
        </p:txBody>
      </p:sp>
      <p:sp>
        <p:nvSpPr>
          <p:cNvPr id="11" name="Text Box 10"/>
          <p:cNvSpPr txBox="1"/>
          <p:nvPr/>
        </p:nvSpPr>
        <p:spPr>
          <a:xfrm>
            <a:off x="8580120" y="5311140"/>
            <a:ext cx="2001520" cy="5835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8:30p.m.</a:t>
            </a:r>
          </a:p>
        </p:txBody>
      </p:sp>
      <p:sp>
        <p:nvSpPr>
          <p:cNvPr id="3" name="Text Box 2"/>
          <p:cNvSpPr txBox="1"/>
          <p:nvPr/>
        </p:nvSpPr>
        <p:spPr>
          <a:xfrm>
            <a:off x="8870950" y="3560445"/>
            <a:ext cx="1605280" cy="5835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6:30a.m.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7" grpId="1"/>
      <p:bldP spid="9" grpId="0"/>
      <p:bldP spid="9" grpId="1"/>
      <p:bldP spid="10" grpId="0"/>
      <p:bldP spid="10" grpId="1"/>
      <p:bldP spid="11" grpId="0"/>
      <p:bldP spid="11" grpId="1"/>
      <p:bldP spid="3" grpId="0"/>
      <p:bldP spid="3" grpId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" name="Content Placeholder 12"/>
          <p:cNvGraphicFramePr>
            <a:graphicFrameLocks noGrp="1"/>
          </p:cNvGraphicFramePr>
          <p:nvPr>
            <p:ph sz="half" idx="1"/>
          </p:nvPr>
        </p:nvGraphicFramePr>
        <p:xfrm>
          <a:off x="1134110" y="1189355"/>
          <a:ext cx="10763250" cy="280035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07632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2800350">
                <a:tc>
                  <a:txBody>
                    <a:bodyPr/>
                    <a:lstStyle/>
                    <a:p>
                      <a:pPr indent="0">
                        <a:buNone/>
                      </a:pPr>
                      <a:r>
                        <a:rPr lang="en-US" sz="4000" b="1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* Homework: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Learn by heart all the new words.</a:t>
                      </a:r>
                    </a:p>
                    <a:p>
                      <a:pPr indent="0">
                        <a:buNone/>
                      </a:pPr>
                      <a:r>
                        <a:rPr lang="en-US" sz="4000" b="0">
                          <a:latin typeface="Times New Roman" panose="02020603050405020304" charset="0"/>
                          <a:ea typeface="Times New Roman" panose="02020603050405020304" charset="0"/>
                          <a:cs typeface="Times New Roman" panose="02020603050405020304" charset="0"/>
                        </a:rPr>
                        <a:t>- Prepare for the next lesson – Unit 2: Puzzles and games.</a:t>
                      </a:r>
                    </a:p>
                  </a:txBody>
                  <a:tcPr marL="0" marR="0" marT="0" marB="0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pic>
        <p:nvPicPr>
          <p:cNvPr id="10" name="Content Placeholder 9" descr="cbdbbdf08d34cf7fc2d227a44bcc947d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0" y="-635"/>
            <a:ext cx="12191365" cy="685863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706</Words>
  <Application>Microsoft Office PowerPoint</Application>
  <PresentationFormat>Widescreen</PresentationFormat>
  <Paragraphs>129</Paragraphs>
  <Slides>17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5" baseType="lpstr">
      <vt:lpstr>Arial</vt:lpstr>
      <vt:lpstr>Arial Black</vt:lpstr>
      <vt:lpstr>Lato Black</vt:lpstr>
      <vt:lpstr>Times New Roman</vt:lpstr>
      <vt:lpstr>Tw Cen MT</vt:lpstr>
      <vt:lpstr>Tw Cen MT Condensed</vt:lpstr>
      <vt:lpstr>Wingdings 3</vt:lpstr>
      <vt:lpstr>Integral</vt:lpstr>
      <vt:lpstr>PowerPoint Presentation</vt:lpstr>
      <vt:lpstr>PowerPoint Presentation</vt:lpstr>
      <vt:lpstr>* Match the words with their suitable definitions:</vt:lpstr>
      <vt:lpstr>PowerPoint Presentation</vt:lpstr>
      <vt:lpstr>* NEW WORDS:</vt:lpstr>
      <vt:lpstr>PowerPoint Presentation</vt:lpstr>
      <vt:lpstr>PowerPoint Presentation</vt:lpstr>
      <vt:lpstr>PowerPoint Presentation</vt:lpstr>
      <vt:lpstr>1/ In which countries are cities 1-6? </vt:lpstr>
      <vt:lpstr>2/ Is New York ahead of or behind GMT?</vt:lpstr>
      <vt:lpstr>3/ How many hours ahead of GMT in Hà Nội?</vt:lpstr>
      <vt:lpstr>4/ How many hours behind GMT is Brasilia?</vt:lpstr>
      <vt:lpstr>5/ If it’s 12p.m. in London, what time is it in Brisbane?</vt:lpstr>
      <vt:lpstr>6/ You are in New York at 9p.m. Is it a good idea to call your friend in London? Why/ Why not?</vt:lpstr>
      <vt:lpstr>4/ Work in pairs. Complete the table. Then ask and answer questions about the time in the different cities:</vt:lpstr>
      <vt:lpstr>* Work in groups to find the time in different cities: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CLIL-GEOGRAPHY: TIME ZONES</dc:title>
  <dc:creator/>
  <cp:lastModifiedBy>Home</cp:lastModifiedBy>
  <cp:revision>34</cp:revision>
  <dcterms:created xsi:type="dcterms:W3CDTF">2021-04-29T05:38:00Z</dcterms:created>
  <dcterms:modified xsi:type="dcterms:W3CDTF">2022-07-26T04:28:01Z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1033-11.2.0.10114</vt:lpwstr>
  </property>
</Properties>
</file>